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12192000"/>
  <p:embeddedFontLst>
    <p:embeddedFont>
      <p:font typeface="Instrument Sans Bold" pitchFamily="2" charset="0"/>
      <p:regular r:id="rId8"/>
      <p:bold r:id="rId9"/>
    </p:embeddedFont>
    <p:embeddedFont>
      <p:font typeface="Instrument Sans Medium" pitchFamily="2" charset="0"/>
      <p:regular r:id="rId10"/>
      <p:italic r:id="rId11"/>
    </p:embeddedFont>
    <p:embeddedFont>
      <p:font typeface="Instrument Sans SemiBold" pitchFamily="2" charset="0"/>
      <p:regular r:id="rId12"/>
      <p:bold r:id="rId13"/>
      <p:boldItalic r:id="rId14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1" d="100"/>
          <a:sy n="111" d="100"/>
        </p:scale>
        <p:origin x="5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68960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A2A2D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2533452"/>
            <a:ext cx="6487454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CBCCCE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Análisis estadístico de nómina</a:t>
            </a:r>
            <a:endParaRPr lang="en-US" sz="3250" dirty="0"/>
          </a:p>
        </p:txBody>
      </p:sp>
      <p:sp>
        <p:nvSpPr>
          <p:cNvPr id="4" name="Text 1"/>
          <p:cNvSpPr/>
          <p:nvPr/>
        </p:nvSpPr>
        <p:spPr>
          <a:xfrm>
            <a:off x="5233360" y="3298230"/>
            <a:ext cx="6296860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CFD0D8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Creación de nómina en Excel, tablas y gráficos estadísticos para transformar datos operativos en información útil para la toma de decisiones administrativas.</a:t>
            </a:r>
            <a:endParaRPr lang="en-US" sz="1300" dirty="0"/>
          </a:p>
        </p:txBody>
      </p:sp>
      <p:sp>
        <p:nvSpPr>
          <p:cNvPr id="5" name="Shape 2"/>
          <p:cNvSpPr/>
          <p:nvPr/>
        </p:nvSpPr>
        <p:spPr>
          <a:xfrm>
            <a:off x="5233360" y="4013498"/>
            <a:ext cx="2447765" cy="310952"/>
          </a:xfrm>
          <a:prstGeom prst="roundRect">
            <a:avLst>
              <a:gd name="adj" fmla="val 17871"/>
            </a:avLst>
          </a:prstGeom>
          <a:solidFill>
            <a:srgbClr val="252528"/>
          </a:solidFill>
          <a:ln/>
        </p:spPr>
      </p:sp>
      <p:sp>
        <p:nvSpPr>
          <p:cNvPr id="6" name="Text 3"/>
          <p:cNvSpPr/>
          <p:nvPr/>
        </p:nvSpPr>
        <p:spPr>
          <a:xfrm>
            <a:off x="5332577" y="4063107"/>
            <a:ext cx="2858917" cy="2117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000" dirty="0">
                <a:solidFill>
                  <a:srgbClr val="CFD0D8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JONNATHAN SMITH PINO SAMBONI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7763772" y="4013498"/>
            <a:ext cx="1496777" cy="310952"/>
          </a:xfrm>
          <a:prstGeom prst="roundRect">
            <a:avLst>
              <a:gd name="adj" fmla="val 17871"/>
            </a:avLst>
          </a:prstGeom>
          <a:noFill/>
          <a:ln/>
          <a:effectLst>
            <a:outerShdw blurRad="101600" dist="50800" dir="16200000" algn="bl" rotWithShape="0">
              <a:srgbClr val="D5D5D8">
                <a:alpha val="100000"/>
              </a:srgbClr>
            </a:outerShdw>
          </a:effectLst>
        </p:spPr>
      </p:sp>
      <p:sp>
        <p:nvSpPr>
          <p:cNvPr id="8" name="Text 5"/>
          <p:cNvSpPr/>
          <p:nvPr/>
        </p:nvSpPr>
        <p:spPr>
          <a:xfrm>
            <a:off x="7862988" y="4063107"/>
            <a:ext cx="1907929" cy="2117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000" dirty="0">
                <a:solidFill>
                  <a:srgbClr val="D5D5D8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NÓMINA BÁSICA · 1/5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728960"/>
            <a:ext cx="1369780" cy="270272"/>
          </a:xfrm>
          <a:prstGeom prst="roundRect">
            <a:avLst>
              <a:gd name="adj" fmla="val 18505"/>
            </a:avLst>
          </a:prstGeom>
          <a:solidFill>
            <a:srgbClr val="252528"/>
          </a:solidFill>
          <a:ln/>
        </p:spPr>
      </p:sp>
      <p:sp>
        <p:nvSpPr>
          <p:cNvPr id="3" name="Text 1"/>
          <p:cNvSpPr/>
          <p:nvPr/>
        </p:nvSpPr>
        <p:spPr>
          <a:xfrm>
            <a:off x="750769" y="773609"/>
            <a:ext cx="1800775" cy="1809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900" dirty="0">
                <a:solidFill>
                  <a:srgbClr val="CFD0D8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NÓMINA BÁSICA · 2/5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661475" y="1052810"/>
            <a:ext cx="4682214" cy="4651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900" dirty="0">
                <a:solidFill>
                  <a:srgbClr val="CBCCCE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Objetivo y metodología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661475" y="1718866"/>
            <a:ext cx="10868745" cy="4524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150" dirty="0">
                <a:solidFill>
                  <a:srgbClr val="CFD0D8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Construcción de la nómina y análisis estadístico en Excel: organizar una nómina básica y convertir sus datos en información útil mediante tablas, indicadores y gráficos que faciliten la interpretación y el apoyo a decisiones administrativas.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554321" y="2322016"/>
            <a:ext cx="5467114" cy="3806924"/>
          </a:xfrm>
          <a:prstGeom prst="roundRect">
            <a:avLst>
              <a:gd name="adj" fmla="val 2815"/>
            </a:avLst>
          </a:prstGeom>
          <a:solidFill>
            <a:srgbClr val="3D3D42">
              <a:alpha val="95000"/>
            </a:srgbClr>
          </a:solidFill>
          <a:ln/>
        </p:spPr>
      </p:sp>
      <p:sp>
        <p:nvSpPr>
          <p:cNvPr id="7" name="Text 5"/>
          <p:cNvSpPr/>
          <p:nvPr/>
        </p:nvSpPr>
        <p:spPr>
          <a:xfrm>
            <a:off x="703146" y="2455962"/>
            <a:ext cx="2470187" cy="232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Objetivo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703146" y="2822377"/>
            <a:ext cx="5169465" cy="6786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150" dirty="0">
                <a:solidFill>
                  <a:srgbClr val="CFD0D8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Organizar una nómina básica y convertir sus datos en información útil mediante tablas, indicadores y gráficos que permitan una lectura sencilla para apoyar decisiones administrativas.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6283763" y="2455962"/>
            <a:ext cx="2496877" cy="232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CBCCCE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Metodología aplicada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6283763" y="2839145"/>
            <a:ext cx="297649" cy="18603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50" dirty="0">
                <a:solidFill>
                  <a:srgbClr val="CFD0D8"/>
                </a:solidFill>
                <a:latin typeface="Instrument Sans Light" pitchFamily="34" charset="0"/>
                <a:ea typeface="Instrument Sans Light" pitchFamily="34" charset="-122"/>
                <a:cs typeface="Instrument Sans Light" pitchFamily="34" charset="-120"/>
              </a:rPr>
              <a:t>01</a:t>
            </a:r>
            <a:endParaRPr lang="en-US" sz="1150" dirty="0"/>
          </a:p>
        </p:txBody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3763" y="3073102"/>
            <a:ext cx="5252807" cy="19050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6283763" y="3185616"/>
            <a:ext cx="5252807" cy="2262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150" dirty="0">
                <a:solidFill>
                  <a:srgbClr val="CFD0D8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Crear la nómina base con empleados, cargos, sueldos y novedades.</a:t>
            </a:r>
            <a:endParaRPr lang="en-US" sz="1150" dirty="0"/>
          </a:p>
        </p:txBody>
      </p:sp>
      <p:sp>
        <p:nvSpPr>
          <p:cNvPr id="13" name="Text 10"/>
          <p:cNvSpPr/>
          <p:nvPr/>
        </p:nvSpPr>
        <p:spPr>
          <a:xfrm>
            <a:off x="6283763" y="3657402"/>
            <a:ext cx="297649" cy="18603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50" dirty="0">
                <a:solidFill>
                  <a:srgbClr val="CFD0D8"/>
                </a:solidFill>
                <a:latin typeface="Instrument Sans Light" pitchFamily="34" charset="0"/>
                <a:ea typeface="Instrument Sans Light" pitchFamily="34" charset="-122"/>
                <a:cs typeface="Instrument Sans Light" pitchFamily="34" charset="-120"/>
              </a:rPr>
              <a:t>02</a:t>
            </a:r>
            <a:endParaRPr lang="en-US" sz="1150" dirty="0"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3763" y="3876477"/>
            <a:ext cx="5252807" cy="19050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6283763" y="4003873"/>
            <a:ext cx="5252807" cy="2262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150" dirty="0">
                <a:solidFill>
                  <a:srgbClr val="CFD0D8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Calcular el total a pagar considerando bonificaciones, extras y descuentos.</a:t>
            </a:r>
            <a:endParaRPr lang="en-US" sz="1150" dirty="0"/>
          </a:p>
        </p:txBody>
      </p:sp>
      <p:sp>
        <p:nvSpPr>
          <p:cNvPr id="16" name="Text 12"/>
          <p:cNvSpPr/>
          <p:nvPr/>
        </p:nvSpPr>
        <p:spPr>
          <a:xfrm>
            <a:off x="6283763" y="4475659"/>
            <a:ext cx="297649" cy="18603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50" dirty="0">
                <a:solidFill>
                  <a:srgbClr val="CFD0D8"/>
                </a:solidFill>
                <a:latin typeface="Instrument Sans Light" pitchFamily="34" charset="0"/>
                <a:ea typeface="Instrument Sans Light" pitchFamily="34" charset="-122"/>
                <a:cs typeface="Instrument Sans Light" pitchFamily="34" charset="-120"/>
              </a:rPr>
              <a:t>03</a:t>
            </a:r>
            <a:endParaRPr lang="en-US" sz="1150" dirty="0"/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3763" y="4679851"/>
            <a:ext cx="5252807" cy="1905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6283763" y="4822130"/>
            <a:ext cx="5252807" cy="2262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150" dirty="0">
                <a:solidFill>
                  <a:srgbClr val="CFD0D8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Elaborar tablas de resumen por cargo y estadísticas generales.</a:t>
            </a:r>
            <a:endParaRPr lang="en-US" sz="1150" dirty="0"/>
          </a:p>
        </p:txBody>
      </p:sp>
      <p:sp>
        <p:nvSpPr>
          <p:cNvPr id="19" name="Text 14"/>
          <p:cNvSpPr/>
          <p:nvPr/>
        </p:nvSpPr>
        <p:spPr>
          <a:xfrm>
            <a:off x="6283763" y="5293916"/>
            <a:ext cx="297649" cy="18603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50" dirty="0">
                <a:solidFill>
                  <a:srgbClr val="CFD0D8"/>
                </a:solidFill>
                <a:latin typeface="Instrument Sans Light" pitchFamily="34" charset="0"/>
                <a:ea typeface="Instrument Sans Light" pitchFamily="34" charset="-122"/>
                <a:cs typeface="Instrument Sans Light" pitchFamily="34" charset="-120"/>
              </a:rPr>
              <a:t>04</a:t>
            </a:r>
            <a:endParaRPr lang="en-US" sz="1150" dirty="0"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3763" y="5483225"/>
            <a:ext cx="5252807" cy="19050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6283763" y="5640387"/>
            <a:ext cx="5252807" cy="2262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150" dirty="0">
                <a:solidFill>
                  <a:srgbClr val="CFD0D8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Representar los resultados con gráficos para facilitar la interpretación.</a:t>
            </a:r>
            <a:endParaRPr lang="en-US" sz="11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571202"/>
            <a:ext cx="1369780" cy="270272"/>
          </a:xfrm>
          <a:prstGeom prst="roundRect">
            <a:avLst>
              <a:gd name="adj" fmla="val 18505"/>
            </a:avLst>
          </a:prstGeom>
          <a:solidFill>
            <a:srgbClr val="252528"/>
          </a:solidFill>
          <a:ln/>
        </p:spPr>
      </p:sp>
      <p:sp>
        <p:nvSpPr>
          <p:cNvPr id="3" name="Text 1"/>
          <p:cNvSpPr/>
          <p:nvPr/>
        </p:nvSpPr>
        <p:spPr>
          <a:xfrm>
            <a:off x="750769" y="615851"/>
            <a:ext cx="1800775" cy="1809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900" dirty="0">
                <a:solidFill>
                  <a:srgbClr val="CFD0D8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NÓMINA BÁSICA · 3/5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661475" y="895052"/>
            <a:ext cx="4549364" cy="4651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900" dirty="0">
                <a:solidFill>
                  <a:srgbClr val="CBCCCE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Resumen de la nómina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661475" y="1561108"/>
            <a:ext cx="11478330" cy="2262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150" dirty="0">
                <a:solidFill>
                  <a:srgbClr val="CFD0D8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Principales indicadores obtenidos del archivo de Excel que reflejan el costo total del grupo y la distribución del pago entre los empleados.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928962" y="2012454"/>
            <a:ext cx="4815561" cy="4912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3850" dirty="0">
                <a:solidFill>
                  <a:srgbClr val="CFD0D8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10</a:t>
            </a:r>
            <a:endParaRPr lang="en-US" sz="3850" dirty="0"/>
          </a:p>
        </p:txBody>
      </p:sp>
      <p:sp>
        <p:nvSpPr>
          <p:cNvPr id="7" name="Text 5"/>
          <p:cNvSpPr/>
          <p:nvPr/>
        </p:nvSpPr>
        <p:spPr>
          <a:xfrm>
            <a:off x="2406491" y="2678509"/>
            <a:ext cx="1860603" cy="232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450" dirty="0">
                <a:solidFill>
                  <a:srgbClr val="CFD0D8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Total empleados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661475" y="2991346"/>
            <a:ext cx="5350634" cy="2262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27000"/>
              </a:lnSpc>
              <a:buNone/>
            </a:pPr>
            <a:r>
              <a:rPr lang="en-US" sz="1150" dirty="0">
                <a:solidFill>
                  <a:srgbClr val="CFD0D8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Número de colaboradores registrados en la nómina del período analizado.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6446974" y="2012454"/>
            <a:ext cx="4815660" cy="4912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3850" dirty="0">
                <a:solidFill>
                  <a:srgbClr val="CFD0D8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$23.2M</a:t>
            </a:r>
            <a:endParaRPr lang="en-US" sz="3850" dirty="0"/>
          </a:p>
        </p:txBody>
      </p:sp>
      <p:sp>
        <p:nvSpPr>
          <p:cNvPr id="10" name="Text 8"/>
          <p:cNvSpPr/>
          <p:nvPr/>
        </p:nvSpPr>
        <p:spPr>
          <a:xfrm>
            <a:off x="7924503" y="2678509"/>
            <a:ext cx="1860603" cy="232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450" dirty="0">
                <a:solidFill>
                  <a:srgbClr val="CFD0D8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Total nómina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6179487" y="2991346"/>
            <a:ext cx="5350733" cy="4524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27000"/>
              </a:lnSpc>
              <a:buNone/>
            </a:pPr>
            <a:r>
              <a:rPr lang="en-US" sz="1150" dirty="0">
                <a:solidFill>
                  <a:srgbClr val="CFD0D8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Monto total a pagar al grupo de empleados, incluyendo salarios, extras y bonificaciones.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928962" y="3786088"/>
            <a:ext cx="4815561" cy="4912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3850" dirty="0">
                <a:solidFill>
                  <a:srgbClr val="CFD0D8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$2.3M</a:t>
            </a:r>
            <a:endParaRPr lang="en-US" sz="3850" dirty="0"/>
          </a:p>
        </p:txBody>
      </p:sp>
      <p:sp>
        <p:nvSpPr>
          <p:cNvPr id="13" name="Text 11"/>
          <p:cNvSpPr/>
          <p:nvPr/>
        </p:nvSpPr>
        <p:spPr>
          <a:xfrm>
            <a:off x="2279395" y="4452144"/>
            <a:ext cx="2114696" cy="232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450" dirty="0">
                <a:solidFill>
                  <a:srgbClr val="CFD0D8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Promedio por empleado</a:t>
            </a:r>
            <a:endParaRPr lang="en-US" sz="1450" dirty="0"/>
          </a:p>
        </p:txBody>
      </p:sp>
      <p:sp>
        <p:nvSpPr>
          <p:cNvPr id="14" name="Text 12"/>
          <p:cNvSpPr/>
          <p:nvPr/>
        </p:nvSpPr>
        <p:spPr>
          <a:xfrm>
            <a:off x="661475" y="4764980"/>
            <a:ext cx="5350634" cy="4524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27000"/>
              </a:lnSpc>
              <a:buNone/>
            </a:pPr>
            <a:r>
              <a:rPr lang="en-US" sz="1150" dirty="0">
                <a:solidFill>
                  <a:srgbClr val="CFD0D8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Referencia general para comparar cargos, extras y descuentos dentro de la organización.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446974" y="3786088"/>
            <a:ext cx="4815660" cy="4912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3850" dirty="0">
                <a:solidFill>
                  <a:srgbClr val="CFD0D8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$690K</a:t>
            </a:r>
            <a:endParaRPr lang="en-US" sz="3850" dirty="0"/>
          </a:p>
        </p:txBody>
      </p:sp>
      <p:sp>
        <p:nvSpPr>
          <p:cNvPr id="16" name="Text 14"/>
          <p:cNvSpPr/>
          <p:nvPr/>
        </p:nvSpPr>
        <p:spPr>
          <a:xfrm>
            <a:off x="7924503" y="4452144"/>
            <a:ext cx="1860603" cy="232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450" dirty="0">
                <a:solidFill>
                  <a:srgbClr val="CFD0D8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Total descuentos</a:t>
            </a:r>
            <a:endParaRPr lang="en-US" sz="1450" dirty="0"/>
          </a:p>
        </p:txBody>
      </p:sp>
      <p:sp>
        <p:nvSpPr>
          <p:cNvPr id="17" name="Text 15"/>
          <p:cNvSpPr/>
          <p:nvPr/>
        </p:nvSpPr>
        <p:spPr>
          <a:xfrm>
            <a:off x="6179487" y="4764980"/>
            <a:ext cx="5350733" cy="2262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27000"/>
              </a:lnSpc>
              <a:buNone/>
            </a:pPr>
            <a:r>
              <a:rPr lang="en-US" sz="1150" dirty="0">
                <a:solidFill>
                  <a:srgbClr val="CFD0D8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Suma de deducciones aplicadas a la nómina bruta durante el período.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661475" y="5368131"/>
            <a:ext cx="10868745" cy="767953"/>
          </a:xfrm>
          <a:prstGeom prst="roundRect">
            <a:avLst>
              <a:gd name="adj" fmla="val 8141"/>
            </a:avLst>
          </a:prstGeom>
          <a:solidFill>
            <a:srgbClr val="3D3D42"/>
          </a:solidFill>
          <a:ln/>
        </p:spPr>
      </p:sp>
      <p:pic>
        <p:nvPicPr>
          <p:cNvPr id="1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299" y="5576292"/>
            <a:ext cx="186031" cy="148828"/>
          </a:xfrm>
          <a:prstGeom prst="rect">
            <a:avLst/>
          </a:prstGeom>
        </p:spPr>
      </p:pic>
      <p:sp>
        <p:nvSpPr>
          <p:cNvPr id="20" name="Text 17"/>
          <p:cNvSpPr/>
          <p:nvPr/>
        </p:nvSpPr>
        <p:spPr>
          <a:xfrm>
            <a:off x="1145154" y="5525889"/>
            <a:ext cx="10236242" cy="4524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Conclusión:</a:t>
            </a:r>
            <a:r>
              <a:rPr lang="en-US" sz="1150" dirty="0">
                <a:solidFill>
                  <a:srgbClr val="FFFFF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Los cargos de </a:t>
            </a:r>
            <a:r>
              <a:rPr lang="en-US" sz="1150" b="1" dirty="0">
                <a:solidFill>
                  <a:srgbClr val="FFFFFF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Analista</a:t>
            </a:r>
            <a:r>
              <a:rPr lang="en-US" sz="1150" dirty="0">
                <a:solidFill>
                  <a:srgbClr val="FFFFF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y </a:t>
            </a:r>
            <a:r>
              <a:rPr lang="en-US" sz="1150" b="1" dirty="0">
                <a:solidFill>
                  <a:srgbClr val="FFFFFF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Coordinador</a:t>
            </a:r>
            <a:r>
              <a:rPr lang="en-US" sz="1150" dirty="0">
                <a:solidFill>
                  <a:srgbClr val="FFFFF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concentran la mayor participación del valor total de la nómina, lo que refleja su peso en la estructura de costos de personal.</a:t>
            </a:r>
            <a:endParaRPr lang="en-US" sz="11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616446"/>
            <a:ext cx="1296459" cy="250825"/>
          </a:xfrm>
          <a:prstGeom prst="roundRect">
            <a:avLst>
              <a:gd name="adj" fmla="val 18832"/>
            </a:avLst>
          </a:prstGeom>
          <a:solidFill>
            <a:srgbClr val="252528"/>
          </a:solidFill>
          <a:ln/>
        </p:spPr>
      </p:sp>
      <p:sp>
        <p:nvSpPr>
          <p:cNvPr id="3" name="Text 1"/>
          <p:cNvSpPr/>
          <p:nvPr/>
        </p:nvSpPr>
        <p:spPr>
          <a:xfrm>
            <a:off x="745809" y="658614"/>
            <a:ext cx="1737376" cy="1664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850" dirty="0">
                <a:solidFill>
                  <a:srgbClr val="CFD0D8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NÓMINA BÁSICA · 4/5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661475" y="914995"/>
            <a:ext cx="4124123" cy="4392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CBCCCE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Gráficos estadísticos</a:t>
            </a:r>
            <a:endParaRPr lang="en-US" sz="2750" dirty="0"/>
          </a:p>
        </p:txBody>
      </p:sp>
      <p:sp>
        <p:nvSpPr>
          <p:cNvPr id="5" name="Text 3"/>
          <p:cNvSpPr/>
          <p:nvPr/>
        </p:nvSpPr>
        <p:spPr>
          <a:xfrm>
            <a:off x="661475" y="1533426"/>
            <a:ext cx="11478330" cy="2080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100" dirty="0">
                <a:solidFill>
                  <a:srgbClr val="CFD0D8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Visualización de pagos por empleado y participación por cargo para facilitar la interpretación de los datos de nómina y apoyar decisiones administrativas.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661475" y="1995289"/>
            <a:ext cx="2631612" cy="2195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CBCCCE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Pago total por empleado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661475" y="2334320"/>
            <a:ext cx="5262927" cy="4161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100" dirty="0">
                <a:solidFill>
                  <a:srgbClr val="CFD0D8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Comparación del total a pagar a cada colaborador, permitiendo identificar diferencias entre cargos y niveles salariales.</a:t>
            </a:r>
            <a:endParaRPr lang="en-US" sz="1100" dirty="0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2884785"/>
            <a:ext cx="4473463" cy="3222327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6273643" y="1995289"/>
            <a:ext cx="2531503" cy="2195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CBCCCE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Participación por cargo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6273643" y="2334320"/>
            <a:ext cx="5262927" cy="4161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100" dirty="0">
                <a:solidFill>
                  <a:srgbClr val="CFD0D8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Distribución del valor total de la nómina según el cargo, destacando la concentración en Analista y Coordinador.</a:t>
            </a:r>
            <a:endParaRPr lang="en-US" sz="1100" dirty="0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3643" y="2884785"/>
            <a:ext cx="4473463" cy="322232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1029891"/>
            <a:ext cx="1521382" cy="310952"/>
          </a:xfrm>
          <a:prstGeom prst="roundRect">
            <a:avLst>
              <a:gd name="adj" fmla="val 17871"/>
            </a:avLst>
          </a:prstGeom>
          <a:solidFill>
            <a:srgbClr val="252528"/>
          </a:solidFill>
          <a:ln/>
        </p:spPr>
      </p:sp>
      <p:sp>
        <p:nvSpPr>
          <p:cNvPr id="3" name="Text 1"/>
          <p:cNvSpPr/>
          <p:nvPr/>
        </p:nvSpPr>
        <p:spPr>
          <a:xfrm>
            <a:off x="760691" y="1079500"/>
            <a:ext cx="1932534" cy="2117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000" dirty="0">
                <a:solidFill>
                  <a:srgbClr val="CFD0D8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NÓMINA BÁSICA · 5/5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61475" y="1406922"/>
            <a:ext cx="4744323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CBCCCE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Conclusiones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661475" y="2171700"/>
            <a:ext cx="11478330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CFD0D8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Resultados del ejercicio de elaboración y análisis de nómina en Excel, destacando las herramientas y beneficios obtenidos.</a:t>
            </a:r>
            <a:endParaRPr lang="en-US" sz="13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2622352"/>
            <a:ext cx="5351725" cy="152023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22017" y="2806700"/>
            <a:ext cx="383847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CFD0D8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Excel reduce errores y agiliza el proceso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922017" y="3164384"/>
            <a:ext cx="4906840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CFD0D8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El uso de fórmulas en Excel facilita la elaboración de una nómina básica y minimiza errores de cálculo manual, garantizando mayor precisión en los resultados.</a:t>
            </a:r>
            <a:endParaRPr lang="en-US" sz="130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78495" y="2622352"/>
            <a:ext cx="5351725" cy="152023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6439037" y="2806700"/>
            <a:ext cx="4860010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CFD0D8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Tablas estadísticas para resumir información clave</a:t>
            </a:r>
            <a:endParaRPr lang="en-US" sz="1600" dirty="0"/>
          </a:p>
        </p:txBody>
      </p:sp>
      <p:sp>
        <p:nvSpPr>
          <p:cNvPr id="11" name="Text 7"/>
          <p:cNvSpPr/>
          <p:nvPr/>
        </p:nvSpPr>
        <p:spPr>
          <a:xfrm>
            <a:off x="6439037" y="3164384"/>
            <a:ext cx="4906840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CFD0D8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Las tablas de resumen permiten consolidar datos importantes como total a pagar, promedio por empleado y total de descuentos de forma organizada.</a:t>
            </a:r>
            <a:endParaRPr lang="en-US" sz="130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4307880"/>
            <a:ext cx="5351725" cy="152023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922017" y="4492228"/>
            <a:ext cx="358527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CFD0D8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Los gráficos agilizan la interpretación</a:t>
            </a:r>
            <a:endParaRPr lang="en-US" sz="1600" dirty="0"/>
          </a:p>
        </p:txBody>
      </p:sp>
      <p:sp>
        <p:nvSpPr>
          <p:cNvPr id="14" name="Text 9"/>
          <p:cNvSpPr/>
          <p:nvPr/>
        </p:nvSpPr>
        <p:spPr>
          <a:xfrm>
            <a:off x="922017" y="4849912"/>
            <a:ext cx="4906840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CFD0D8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La representación visual de los datos facilita una lectura rápida y clara de la información, haciendo accesibles los resultados a distintos niveles de la organización.</a:t>
            </a:r>
            <a:endParaRPr lang="en-US" sz="1300" dirty="0"/>
          </a:p>
        </p:txBody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78495" y="4307880"/>
            <a:ext cx="5351725" cy="1520230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6439037" y="4492228"/>
            <a:ext cx="340450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CFD0D8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Apoyo a decisiones administrativas</a:t>
            </a:r>
            <a:endParaRPr lang="en-US" sz="1600" dirty="0"/>
          </a:p>
        </p:txBody>
      </p:sp>
      <p:sp>
        <p:nvSpPr>
          <p:cNvPr id="17" name="Text 11"/>
          <p:cNvSpPr/>
          <p:nvPr/>
        </p:nvSpPr>
        <p:spPr>
          <a:xfrm>
            <a:off x="6439037" y="4849912"/>
            <a:ext cx="4906840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CFD0D8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El análisis de la nómina proporciona insumos valiosos para la gestión de costos de personal, permitiendo comparar cargos, identificar concentraciones de gasto y planificar el presupuesto.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523</Words>
  <Application>Microsoft Office PowerPoint</Application>
  <PresentationFormat>Panorámica</PresentationFormat>
  <Paragraphs>57</Paragraphs>
  <Slides>5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1" baseType="lpstr">
      <vt:lpstr>Instrument Sans Bold</vt:lpstr>
      <vt:lpstr>Instrument Sans Light</vt:lpstr>
      <vt:lpstr>Instrument Sans SemiBold</vt:lpstr>
      <vt:lpstr>Instrument Sans Medium</vt:lpstr>
      <vt:lpstr>Arial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JONNATHAN SMITH PINO SAMBONI - ESTUDIANTE</cp:lastModifiedBy>
  <cp:revision>1</cp:revision>
  <dcterms:created xsi:type="dcterms:W3CDTF">2026-06-24T01:02:05Z</dcterms:created>
  <dcterms:modified xsi:type="dcterms:W3CDTF">2026-06-24T01:04:37Z</dcterms:modified>
</cp:coreProperties>
</file>